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body" sz="quarter" idx="13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/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内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Shape 74"/>
          <p:cNvSpPr/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75" name="Shape 75"/>
          <p:cNvSpPr/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照片（垂直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tabLst>
                <a:tab pos="1485900" algn="l"/>
              </a:tabLst>
            </a:lvl1pPr>
          </a:lstStyle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www.w3school.com.cn/jsref/dom_obj_navigator.asp" TargetMode="Externa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://baike.baidu.com/subview/209570/209570.htm" TargetMode="External"/><Relationship Id="rId4" Type="http://schemas.openxmlformats.org/officeDocument/2006/relationships/hyperlink" Target="http://baike.baidu.com/view/455968.htm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hyperlink" Target="http://baike.baidu.com/subview/1068631/1068631.htm" TargetMode="External"/><Relationship Id="rId4" Type="http://schemas.openxmlformats.org/officeDocument/2006/relationships/hyperlink" Target="http://baike.baidu.com/subview/779059/779059.htm" TargetMode="External"/><Relationship Id="rId5" Type="http://schemas.openxmlformats.org/officeDocument/2006/relationships/hyperlink" Target="http://baike.baidu.com/subview/50897/50897.htm" TargetMode="External"/><Relationship Id="rId6" Type="http://schemas.openxmlformats.org/officeDocument/2006/relationships/hyperlink" Target="http://baike.baidu.com/view/478896.htm" TargetMode="External"/><Relationship Id="rId7" Type="http://schemas.openxmlformats.org/officeDocument/2006/relationships/hyperlink" Target="http://baike.baidu.com/subview/1708/1708.htm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hyperlink" Target="http://baike.baidu.com/view/2353.htm" TargetMode="External"/><Relationship Id="rId4" Type="http://schemas.openxmlformats.org/officeDocument/2006/relationships/hyperlink" Target="http://baike.baidu.com/view/40829.htm" TargetMode="External"/><Relationship Id="rId5" Type="http://schemas.openxmlformats.org/officeDocument/2006/relationships/hyperlink" Target="http://baike.baidu.com/view/810176.htm" TargetMode="Externa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JavaScript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Cheng.Ji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开始学习js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如何引入js?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页面内嵌&lt;script&gt;&lt;/script&gt;标签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外部引入&lt;script src=“location”&gt;&lt;/script&gt;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为符合web标准（w3c标准中的一项）结构、样式、行为相分离，通常会采用外部引入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脚本化CSS</a:t>
            </a:r>
          </a:p>
        </p:txBody>
      </p:sp>
      <p:sp>
        <p:nvSpPr>
          <p:cNvPr id="860" name="Shape 8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作业</a:t>
            </a:r>
          </a:p>
        </p:txBody>
      </p:sp>
      <p:sp>
        <p:nvSpPr>
          <p:cNvPr id="863" name="Shape 8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轮播图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仿照优酷电影主页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脚本化样式表</a:t>
            </a:r>
          </a:p>
        </p:txBody>
      </p:sp>
      <p:sp>
        <p:nvSpPr>
          <p:cNvPr id="866" name="Shape 8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</a:t>
            </a:r>
          </a:p>
        </p:txBody>
      </p:sp>
      <p:sp>
        <p:nvSpPr>
          <p:cNvPr id="869" name="Shape 8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如何绑定事件</a:t>
            </a:r>
          </a:p>
        </p:txBody>
      </p:sp>
      <p:sp>
        <p:nvSpPr>
          <p:cNvPr id="872" name="Shape 8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1.ele.onxxx = function (event) {}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兼容性很好，但是一个元素只能绑定一个处理程序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基本等同于写在HTML行间上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2.obj.addEventListener(type, fn, false);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IE9以下不兼容，可以为一个事件绑定多个处理程序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3.obj.attachEvent(‘on’ + type, fn);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IE独有，一个事件同样可以绑定多个处理程序</a:t>
            </a:r>
          </a:p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小练习：参见神马笔试题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事件处理程序的运行环境</a:t>
            </a:r>
          </a:p>
        </p:txBody>
      </p:sp>
      <p:sp>
        <p:nvSpPr>
          <p:cNvPr id="875" name="Shape 8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1.ele.onxxx = function (event) {}</a:t>
            </a:r>
          </a:p>
          <a:p>
            <a:pPr lvl="1" marL="731774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2.obj.addEventListener(type, fn, false);</a:t>
            </a:r>
          </a:p>
          <a:p>
            <a:pPr lvl="1" marL="731774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程序this指向是dom元素本身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3.obj.attachEvent(‘on’ + type, fn);</a:t>
            </a:r>
          </a:p>
          <a:p>
            <a:pPr lvl="1" marL="731774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程序this指向window</a:t>
            </a:r>
          </a:p>
          <a:p>
            <a:pPr marL="365887" indent="-365887" defTabSz="306324">
              <a:spcBef>
                <a:spcPts val="3300"/>
              </a:spcBef>
              <a:buBlip>
                <a:blip r:embed="rId2"/>
              </a:buBlip>
              <a:defRPr sz="2680">
                <a:effectLst/>
              </a:defRPr>
            </a:pPr>
            <a:r>
              <a:t>封装兼容性的 addEvent(elem, type, handle);方法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解除事件处理程序</a:t>
            </a:r>
          </a:p>
        </p:txBody>
      </p:sp>
      <p:sp>
        <p:nvSpPr>
          <p:cNvPr id="878" name="Shape 8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ele.onclick = false/‘’/null;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ele.removeEventListener(type, fn, false);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ele.detachEvent(‘on’ + type, fn);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注:若绑定匿名函数，则无法解除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事件处理模型 — 事件冒泡、捕获</a:t>
            </a:r>
          </a:p>
        </p:txBody>
      </p:sp>
      <p:sp>
        <p:nvSpPr>
          <p:cNvPr id="881" name="Shape 8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事件冒泡：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结构上（非视觉上）嵌套关系的元素，会存在事件冒泡的功能，即同一事件，自子元素冒泡向父元素。（自底向上）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事件捕获：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结构上（非视觉上）嵌套关系的元素，会存在事件捕获的功能，即同一事件，自父元素捕获至子元素（事件源元素）。（自底向上）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IE没有捕获事件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触发顺序，先捕获，后冒泡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focus，blur，change，submit，reset，select 等事件不冒泡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取消冒泡和阻止默认事件</a:t>
            </a:r>
          </a:p>
        </p:txBody>
      </p:sp>
      <p:sp>
        <p:nvSpPr>
          <p:cNvPr id="884" name="Shape 8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取消冒泡：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284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阻止默认事件: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lvl="1" marL="480568" indent="-240284" defTabSz="201168">
              <a:spcBef>
                <a:spcPts val="2200"/>
              </a:spcBef>
              <a:buBlip>
                <a:blip r:embed="rId2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事件对象</a:t>
            </a:r>
          </a:p>
        </p:txBody>
      </p:sp>
      <p:sp>
        <p:nvSpPr>
          <p:cNvPr id="887" name="Shape 8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 || window.event 用于IE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事件源对象:</a:t>
            </a:r>
          </a:p>
          <a:p>
            <a:pPr lvl="1" marL="830072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event.target   火狐独有的</a:t>
            </a:r>
          </a:p>
          <a:p>
            <a:pPr lvl="1" marL="830072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event.srcElement  Ie独有的</a:t>
            </a:r>
          </a:p>
          <a:p>
            <a:pPr lvl="1" marL="830072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这俩chrome都有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兼容性写法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js基本语法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变量(variable)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变量声明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声明、赋值分解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单一var声明法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命名规则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事件委托</a:t>
            </a:r>
          </a:p>
        </p:txBody>
      </p:sp>
      <p:sp>
        <p:nvSpPr>
          <p:cNvPr id="890" name="Shape 8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412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优点：</a:t>
            </a:r>
          </a:p>
          <a:p>
            <a:pPr lvl="1" marL="1004824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lvl="1" marL="1004824" indent="-502412" defTabSz="420623">
              <a:spcBef>
                <a:spcPts val="4600"/>
              </a:spcBef>
              <a:buBlip>
                <a:blip r:embed="rId2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事件分类</a:t>
            </a:r>
          </a:p>
        </p:txBody>
      </p:sp>
      <p:sp>
        <p:nvSpPr>
          <p:cNvPr id="893" name="Shape 8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鼠标事件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click、mousedown、mousemove、mouseup、contextmenu、mouseover、mouseout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用button来区分鼠标的按键，0/1/2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DOM3标准规定:click事件只能监听左键,只能通过mousedown 和 mouseup来判断鼠标键</a:t>
            </a:r>
          </a:p>
          <a:p>
            <a:pPr marL="415036" indent="-415036" defTabSz="347472">
              <a:spcBef>
                <a:spcPts val="3800"/>
              </a:spcBef>
              <a:buBlip>
                <a:blip r:embed="rId2"/>
              </a:buBlip>
              <a:defRPr sz="3040">
                <a:effectLst/>
              </a:defRPr>
            </a:pPr>
            <a:r>
              <a:t>如何解决mousedown和click的冲突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事件练习</a:t>
            </a:r>
          </a:p>
        </p:txBody>
      </p:sp>
      <p:sp>
        <p:nvSpPr>
          <p:cNvPr id="896" name="Shape 896"/>
          <p:cNvSpPr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2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事件分类</a:t>
            </a:r>
          </a:p>
        </p:txBody>
      </p:sp>
      <p:sp>
        <p:nvSpPr>
          <p:cNvPr id="899" name="Shape 8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键盘事件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事件分类</a:t>
            </a:r>
          </a:p>
        </p:txBody>
      </p:sp>
      <p:sp>
        <p:nvSpPr>
          <p:cNvPr id="902" name="Shape 9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事件分类</a:t>
            </a:r>
          </a:p>
        </p:txBody>
      </p:sp>
      <p:sp>
        <p:nvSpPr>
          <p:cNvPr id="905" name="Shape 9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作业</a:t>
            </a:r>
          </a:p>
        </p:txBody>
      </p:sp>
      <p:sp>
        <p:nvSpPr>
          <p:cNvPr id="908" name="Shape 9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json</a:t>
            </a:r>
          </a:p>
        </p:txBody>
      </p:sp>
      <p:sp>
        <p:nvSpPr>
          <p:cNvPr id="911" name="Shape 9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异步加载js</a:t>
            </a:r>
          </a:p>
        </p:txBody>
      </p:sp>
      <p:sp>
        <p:nvSpPr>
          <p:cNvPr id="914" name="Shape 9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异步加载js</a:t>
            </a:r>
          </a:p>
        </p:txBody>
      </p:sp>
      <p:sp>
        <p:nvSpPr>
          <p:cNvPr id="917" name="Shape 9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653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javascript 异步加载 的 三种方案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1.defer 异步加载，但要等到dom文档全部解析完才会被执行。只有IE能用。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2.async 异步加载，加载完就执行，async只能加载外部脚本，不能把js写在script 标签里。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1.2 执行时也不阻塞页面</a:t>
            </a:r>
          </a:p>
          <a:p>
            <a:pPr lvl="1" marL="797306" indent="-398653" defTabSz="333756">
              <a:spcBef>
                <a:spcPts val="3600"/>
              </a:spcBef>
              <a:buBlip>
                <a:blip r:embed="rId2"/>
              </a:buBlip>
              <a:defRPr sz="2920">
                <a:effectLst/>
              </a:defRPr>
            </a:pPr>
            <a:r>
              <a:t>3.创建script，插入到DOM中，加载完毕后callBack，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js加载时间线</a:t>
            </a:r>
          </a:p>
        </p:txBody>
      </p:sp>
      <p:sp>
        <p:nvSpPr>
          <p:cNvPr id="920" name="Shape 9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js时间线</a:t>
            </a: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1、创建Document对象，开始解析web页面。解析HTML元素和他们的文本内容后添加Element对象和Text节点到文档中。这个阶段document.readyState = 'loading'。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2、遇到link外部css，创建线程加载，并继续解析文档。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3、遇到script外部js，并且没有设置async、defer，浏览器加载，并阻塞，等待js加载完成并执行该脚本，然后继续解析文档。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4、遇到script外部js，并且设置有async、defer，浏览器创建线程加载，并继续解析文档。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对于async属性的脚本，脚本加载完成后立即执行。（异步禁止使用document.write()）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5、遇到img等，先正常解析dom结构，然后浏览器异步加载src，并继续解析文档。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6、当文档解析完成，document.readyState = 'interactive'。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7、文档解析完成后，所有设置有defer的脚本会按照顺序执行。（注意与async的不同,但同样禁止使用document.write()）;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8、document对象触发DOMContentLoaded事件，这也标志着程序执行从同步脚本执行阶段，转化为事件驱动阶段。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9、当所有async的脚本加载完成并执行后、img等加载完成后，document.readyState = 'complete'，window对象触发load事件。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t>10、从此，以异步响应方式处理用户输入、网络事件等。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752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BOM</a:t>
            </a:r>
          </a:p>
        </p:txBody>
      </p:sp>
      <p:sp>
        <p:nvSpPr>
          <p:cNvPr id="923" name="Shape 9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定义：Browser Object Model，定义了操作浏览器的接口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BOM对象: Window, History,Navigator,Screen, Location等</a:t>
            </a:r>
          </a:p>
          <a:p>
            <a:pPr marL="513333" indent="-513333" defTabSz="429768">
              <a:spcBef>
                <a:spcPts val="4700"/>
              </a:spcBef>
              <a:buBlip>
                <a:blip r:embed="rId2"/>
              </a:buBlip>
              <a:defRPr sz="3759">
                <a:effectLst/>
              </a:defRPr>
            </a:pPr>
            <a:r>
              <a:t>由于浏览器厂商的不同，Bom对象的兼容性极低。一般情况下，我只用其中的部分功能。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BOM</a:t>
            </a:r>
          </a:p>
        </p:txBody>
      </p:sp>
      <p:sp>
        <p:nvSpPr>
          <p:cNvPr id="926" name="Shape 9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BOM</a:t>
            </a:r>
          </a:p>
        </p:txBody>
      </p:sp>
      <p:sp>
        <p:nvSpPr>
          <p:cNvPr id="929" name="Shape 9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BOM</a:t>
            </a:r>
          </a:p>
        </p:txBody>
      </p:sp>
      <p:sp>
        <p:nvSpPr>
          <p:cNvPr id="932" name="Shape 9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Navigator对象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http://www.w3school.com.cn/jsref/dom_obj_navigator.asp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BOM</a:t>
            </a:r>
          </a:p>
        </p:txBody>
      </p:sp>
      <p:sp>
        <p:nvSpPr>
          <p:cNvPr id="935" name="Shape 9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BOM</a:t>
            </a:r>
          </a:p>
        </p:txBody>
      </p:sp>
      <p:sp>
        <p:nvSpPr>
          <p:cNvPr id="938" name="Shape 9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7873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Location对象</a:t>
            </a:r>
          </a:p>
          <a:p>
            <a:pPr lvl="1" marL="1015746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location.hash</a:t>
            </a:r>
          </a:p>
          <a:p>
            <a:pPr lvl="2" marL="1523619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lvl="2" marL="1523619" indent="-507873" defTabSz="425195">
              <a:spcBef>
                <a:spcPts val="4600"/>
              </a:spcBef>
              <a:buBlip>
                <a:blip r:embed="rId2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课前补充</a:t>
            </a:r>
          </a:p>
        </p:txBody>
      </p:sp>
      <p:sp>
        <p:nvSpPr>
          <p:cNvPr id="941" name="Shape 9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RegExp</a:t>
            </a:r>
          </a:p>
        </p:txBody>
      </p:sp>
      <p:sp>
        <p:nvSpPr>
          <p:cNvPr id="944" name="Shape 9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RegExp</a:t>
            </a:r>
          </a:p>
        </p:txBody>
      </p:sp>
      <p:sp>
        <p:nvSpPr>
          <p:cNvPr id="947" name="Shape 9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基本语法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值类型</a:t>
            </a:r>
          </a:p>
          <a:p>
            <a:pPr lvl="1" marL="1037589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不可改变的原始值（栈数据）</a:t>
            </a:r>
          </a:p>
          <a:p>
            <a:pPr lvl="2" marL="155638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Number,String,Boolean,undefined,null</a:t>
            </a:r>
          </a:p>
          <a:p>
            <a:pPr lvl="1" marL="1037589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引用值（堆数据）</a:t>
            </a:r>
          </a:p>
          <a:p>
            <a:pPr lvl="2" marL="1556384" indent="-518794" defTabSz="434340">
              <a:spcBef>
                <a:spcPts val="4700"/>
              </a:spcBef>
              <a:buBlip>
                <a:blip r:embed="rId2"/>
              </a:buBlip>
              <a:defRPr sz="3800">
                <a:effectLst/>
              </a:defRPr>
            </a:pPr>
            <a:r>
              <a:t>array, object,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Doctype</a:t>
            </a:r>
          </a:p>
        </p:txBody>
      </p:sp>
      <p:sp>
        <p:nvSpPr>
          <p:cNvPr id="950" name="Shape 9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Doctype</a:t>
            </a:r>
          </a:p>
        </p:txBody>
      </p:sp>
      <p:sp>
        <p:nvSpPr>
          <p:cNvPr id="953" name="Shape 9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待穿插知识点</a:t>
            </a:r>
          </a:p>
        </p:txBody>
      </p:sp>
      <p:sp>
        <p:nvSpPr>
          <p:cNvPr id="956" name="Shape 9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&lt;label&gt;   for 属性  —  &gt; js中表示htmlFor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属性映射 HTML属性 映射到Element属性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讲事件的时候，阻止默认事件记得要拿form提交举例，阻止提交，也要拿a举例，组织跳转—&gt;同时引出javascript:void(0);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img图片预加载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byClassName 自己定义的写法还没写呢</a:t>
            </a:r>
          </a:p>
          <a:p>
            <a:pPr marL="371347" indent="-371347" defTabSz="310895">
              <a:spcBef>
                <a:spcPts val="3400"/>
              </a:spcBef>
              <a:buBlip>
                <a:blip r:embed="rId2"/>
              </a:buBlip>
              <a:defRPr sz="2720">
                <a:effectLst/>
              </a:defRPr>
            </a:pPr>
            <a:r>
              <a:t>Math.random() 和彩票程序  0-36的随机数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待穿插知识点</a:t>
            </a:r>
          </a:p>
        </p:txBody>
      </p:sp>
      <p:sp>
        <p:nvSpPr>
          <p:cNvPr id="959" name="Shape 9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文档碎片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cdn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03895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栈(stack)</a:t>
            </a:r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958372" y="1782597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1011</a:t>
            </a:r>
          </a:p>
        </p:txBody>
      </p:sp>
      <p:sp>
        <p:nvSpPr>
          <p:cNvPr id="224" name="Shape 224"/>
          <p:cNvSpPr/>
          <p:nvPr/>
        </p:nvSpPr>
        <p:spPr>
          <a:xfrm>
            <a:off x="1011522" y="2417463"/>
            <a:ext cx="8553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num</a:t>
            </a:r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1001</a:t>
            </a:r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2845094" y="1782530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246" name="Shape 246"/>
          <p:cNvSpPr/>
          <p:nvPr/>
        </p:nvSpPr>
        <p:spPr>
          <a:xfrm>
            <a:off x="2845094" y="241044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基本语法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js语句基本规则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lvl="1" marL="993902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js运算符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运算操作符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“+”</a:t>
            </a:r>
          </a:p>
          <a:p>
            <a:pPr lvl="2" marL="106489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1.数学运算、字符串链接</a:t>
            </a:r>
          </a:p>
          <a:p>
            <a:pPr lvl="2" marL="1064894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2.任何数据类型加字符串都等于字符串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“-”，“*”，“/“，“%”，”=“，“()”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优先级”=“最弱，”()”优先级较高</a:t>
            </a:r>
          </a:p>
          <a:p>
            <a:pPr lvl="1" marL="709929" indent="-354964" defTabSz="297179">
              <a:spcBef>
                <a:spcPts val="3200"/>
              </a:spcBef>
              <a:buBlip>
                <a:blip r:embed="rId2"/>
              </a:buBlip>
              <a:defRPr sz="2600">
                <a:effectLst/>
              </a:defRPr>
            </a:pPr>
            <a:r>
              <a:t>“++”，“- -”，”+=“，“-=”，“/=“，“*=”，“%=”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练习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2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js运算符</a:t>
            </a:r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比较运算符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“&gt;”，”&lt;”，”==”，“&gt;=”，“&lt;=”，”!=”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比较结果为boolean值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逻辑运算符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“&amp;&amp;”，“||”，“!“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运算结果为真实的值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被认定为false的值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undefined， null， NaN， “”， 0， false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条件语句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web发展史</a:t>
            </a:r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Mosaic</a:t>
            </a:r>
            <a:r>
              <a:t>，是互联网历史上第一个获普遍使用和能够显示图片的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网页浏览器</a:t>
            </a:r>
            <a:r>
              <a:t>。于1993年问世。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作业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1.计算2的n次幂，n可输入，n为自然数。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2.计算n的阶乘，n可输入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3.著名的斐波那契额数列</a:t>
            </a:r>
          </a:p>
          <a:p>
            <a:pPr lvl="1" marL="723391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1 1 2 3 5 8 输出第n项</a:t>
            </a:r>
          </a:p>
          <a:p>
            <a:pPr marL="361695" indent="-361695" defTabSz="406908">
              <a:spcBef>
                <a:spcPts val="3500"/>
              </a:spcBef>
              <a:buBlip>
                <a:blip r:embed="rId3"/>
              </a:buBlip>
              <a:defRPr sz="2670">
                <a:effectLst/>
              </a:defRPr>
            </a:pPr>
            <a:r>
              <a:t>4.编写一程序，输入一个三位数的正整数，输出时反向输出。如：输入456,输出654。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作业</a:t>
            </a:r>
          </a:p>
        </p:txBody>
      </p:sp>
      <p:sp>
        <p:nvSpPr>
          <p:cNvPr id="270" name="Shape 27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835" t="0" r="2458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条件语句补充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switch case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break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continue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初识引用值</a:t>
            </a:r>
          </a:p>
        </p:txBody>
      </p:sp>
      <p:sp>
        <p:nvSpPr>
          <p:cNvPr id="279" name="Shape 27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数组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对象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编程形式的区别</a:t>
            </a:r>
          </a:p>
        </p:txBody>
      </p:sp>
      <p:sp>
        <p:nvSpPr>
          <p:cNvPr id="282" name="Shape 2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typeof</a:t>
            </a:r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3959">
                <a:effectLst>
                  <a:outerShdw sx="100000" sy="100000" kx="0" ky="0" algn="b" rotWithShape="0" blurRad="25146" dist="25146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627">
              <a:defRPr sz="3959">
                <a:effectLst>
                  <a:outerShdw sx="100000" sy="100000" kx="0" ky="0" algn="b" rotWithShape="0" blurRad="25146" dist="25146" dir="270000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类型转换</a:t>
            </a:r>
          </a:p>
        </p:txBody>
      </p:sp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1.显示类型转换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Number(mix)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parseInt(string,radix)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parseFloat(string)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toString(radix)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String(mix)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Boolean()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类型转换</a:t>
            </a:r>
          </a:p>
        </p:txBody>
      </p:sp>
      <p:sp>
        <p:nvSpPr>
          <p:cNvPr id="292" name="Shape 2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198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隐式类型转换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isNaN () 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++/—  +/-（一元正负）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+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*/% 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&amp;&amp; || ！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&lt;  &gt;  &lt;=  &gt;= </a:t>
            </a:r>
          </a:p>
          <a:p>
            <a:pPr lvl="1" marL="644397" indent="-322198" defTabSz="269747">
              <a:spcBef>
                <a:spcPts val="2900"/>
              </a:spcBef>
              <a:buBlip>
                <a:blip r:embed="rId2"/>
              </a:buBlip>
              <a:defRPr sz="2359">
                <a:effectLst/>
              </a:defRPr>
            </a:pPr>
            <a:r>
              <a:t>== !=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类型转换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web发展史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1994年4月，马克.安德森和Silicon Graphics（简称为SGI，中译为“视算科技”或“硅图”）公司的创始人</a:t>
            </a:r>
            <a:r>
              <a:rPr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吉姆·克拉克</a:t>
            </a:r>
            <a:r>
              <a:t>（Jim Clark）在美国加州设立了“Mosaic Communication Corporation”。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Mosaic公司成立后，由于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伊利诺伊大学</a:t>
            </a:r>
            <a:r>
              <a:t>拥有Mosaic的商标权，且伊利诺伊大学已将</a:t>
            </a:r>
            <a:r>
              <a:rPr>
                <a:solidFill>
                  <a:srgbClr val="136EC2"/>
                </a:solidFill>
                <a:hlinkClick r:id="rId5" invalidUrl="" action="" tgtFrame="" tooltip="" history="1" highlightClick="0" endSnd="0"/>
              </a:rPr>
              <a:t>技术转让</a:t>
            </a:r>
            <a:r>
              <a:t>给Spy Glass公司，开发团队必须彻底重新撰写浏览器程式码，且浏览器名称更改为Netscape Navigator，公司名字于1994年11月改名为“Netscape Communication Corporation”，此后沿用至今，中译为“</a:t>
            </a:r>
            <a:r>
              <a:rPr>
                <a:solidFill>
                  <a:srgbClr val="136EC2"/>
                </a:solidFill>
                <a:hlinkClick r:id="rId6" invalidUrl="" action="" tgtFrame="" tooltip="" history="1" highlightClick="0" endSnd="0"/>
              </a:rPr>
              <a:t>网景</a:t>
            </a:r>
            <a:r>
              <a:t>”。</a:t>
            </a:r>
          </a:p>
          <a:p>
            <a:pPr marL="0" indent="0" defTabSz="443484">
              <a:spcBef>
                <a:spcPts val="0"/>
              </a:spcBef>
              <a:buSzTx/>
              <a:buNone/>
              <a:defRPr sz="1843">
                <a:solidFill>
                  <a:srgbClr val="323333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微软的Internet Explorer及Mozilla Firefox等，其早期版本皆以Mosaic为基础而开发。微软随后买下Spy Glass公司的技术开发出Internet Explorer浏览器，而Mozilla Firefox则是</a:t>
            </a:r>
            <a:r>
              <a:rPr>
                <a:solidFill>
                  <a:srgbClr val="136EC2"/>
                </a:solidFill>
                <a:hlinkClick r:id="rId6" invalidUrl="" action="" tgtFrame="" tooltip="" history="1" highlightClick="0" endSnd="0"/>
              </a:rPr>
              <a:t>网景</a:t>
            </a:r>
            <a:r>
              <a:t>通讯家</a:t>
            </a:r>
            <a:r>
              <a:rPr>
                <a:solidFill>
                  <a:srgbClr val="136EC2"/>
                </a:solidFill>
                <a:hlinkClick r:id="rId7" invalidUrl="" action="" tgtFrame="" tooltip="" history="1" highlightClick="0" endSnd="0"/>
              </a:rPr>
              <a:t>开放源代码</a:t>
            </a:r>
            <a:r>
              <a:t>后所衍生出的版本。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/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typeof(typeof(a));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函数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定义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函数声明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588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组成形式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函数名称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参数 </a:t>
            </a:r>
          </a:p>
          <a:p>
            <a:pPr lvl="2" marL="80276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形参</a:t>
            </a:r>
          </a:p>
          <a:p>
            <a:pPr lvl="2" marL="80276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实参</a:t>
            </a:r>
          </a:p>
          <a:p>
            <a:pPr lvl="1" marL="535177" indent="-267588" defTabSz="224027">
              <a:spcBef>
                <a:spcPts val="2400"/>
              </a:spcBef>
              <a:buBlip>
                <a:blip r:embed="rId2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课堂小练习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作用域初探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挑战型作业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题目：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6951" indent="-496951" defTabSz="416052">
              <a:spcBef>
                <a:spcPts val="4500"/>
              </a:spcBef>
              <a:buBlip>
                <a:blip r:embed="rId2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作用域精解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497" indent="-420497" defTabSz="352043">
              <a:lnSpc>
                <a:spcPct val="120000"/>
              </a:lnSpc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作用域精解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402336">
              <a:lnSpc>
                <a:spcPct val="120000"/>
              </a:lnSpc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568" indent="-480568" defTabSz="402336">
              <a:spcBef>
                <a:spcPts val="4400"/>
              </a:spcBef>
              <a:buBlip>
                <a:blip r:embed="rId2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a函数被定义时，发生如下过程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js历史</a:t>
            </a:r>
          </a:p>
        </p:txBody>
      </p:sp>
      <p:sp>
        <p:nvSpPr>
          <p:cNvPr id="150" name="Shape 15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JavaScript作为Netscape Navigator浏览器的一部分首次出现在1996年。它最初的设计目标是改善网页的用户体验。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作者：Brendan Eich</a:t>
            </a:r>
          </a:p>
          <a:p>
            <a:pPr marL="325120" indent="-325120" defTabSz="365760">
              <a:spcBef>
                <a:spcPts val="3200"/>
              </a:spcBef>
              <a:buBlip>
                <a:blip r:embed="rId3"/>
              </a:buBlip>
              <a:defRPr sz="2400">
                <a:effectLst/>
              </a:defRPr>
            </a:pPr>
            <a:r>
              <a:t>期初JavaScript被命名为，LiveScript，后因和Sun公司合作，因市场宣传需要改名JavaScript。后来Sun公司被Oracle收购，JavaScript版权归Oracle所有。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闭包</a:t>
            </a:r>
          </a:p>
        </p:txBody>
      </p:sp>
      <p:sp>
        <p:nvSpPr>
          <p:cNvPr id="565" name="Shape 5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2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闭包的作用</a:t>
            </a:r>
          </a:p>
        </p:txBody>
      </p:sp>
      <p:sp>
        <p:nvSpPr>
          <p:cNvPr id="649" name="Shape 6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实现公有变量</a:t>
            </a:r>
          </a:p>
          <a:p>
            <a:pPr lvl="1" marL="862838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可以做缓存</a:t>
            </a:r>
          </a:p>
          <a:p>
            <a:pPr lvl="1" marL="862838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eg:eater</a:t>
            </a:r>
          </a:p>
          <a:p>
            <a:pPr marL="431419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lvl="1" marL="862838" indent="-431419" defTabSz="361188">
              <a:spcBef>
                <a:spcPts val="3900"/>
              </a:spcBef>
              <a:buBlip>
                <a:blip r:embed="rId2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立即执行函数</a:t>
            </a:r>
          </a:p>
        </p:txBody>
      </p:sp>
      <p:sp>
        <p:nvSpPr>
          <p:cNvPr id="652" name="Shape 6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闭包的防范</a:t>
            </a:r>
          </a:p>
        </p:txBody>
      </p:sp>
      <p:sp>
        <p:nvSpPr>
          <p:cNvPr id="655" name="Shape 6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js运行三部曲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浏览器组成</a:t>
            </a:r>
          </a:p>
        </p:txBody>
      </p:sp>
      <p:sp>
        <p:nvSpPr>
          <p:cNvPr id="154" name="Shape 15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>
                <a:effectLst/>
              </a:defRPr>
            </a:pPr>
            <a:r>
              <a:t>1.shell部分</a:t>
            </a:r>
          </a:p>
          <a:p>
            <a:pPr>
              <a:buBlip>
                <a:blip r:embed="rId3"/>
              </a:buBlip>
              <a:defRPr>
                <a:effectLst/>
              </a:defRPr>
            </a:pPr>
            <a:r>
              <a:t>2.内核部分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渲染引擎（语法规则和渲染）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js引擎</a:t>
            </a:r>
          </a:p>
          <a:p>
            <a:pPr lvl="1">
              <a:buBlip>
                <a:blip r:embed="rId3"/>
              </a:buBlip>
              <a:defRPr>
                <a:effectLst/>
              </a:defRPr>
            </a:pPr>
            <a:r>
              <a:t>其他模块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预编译前奏</a:t>
            </a:r>
          </a:p>
        </p:txBody>
      </p:sp>
      <p:sp>
        <p:nvSpPr>
          <p:cNvPr id="661" name="Shape 6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lvl="1" marL="895603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a = 123; </a:t>
            </a:r>
          </a:p>
          <a:p>
            <a:pPr lvl="1" marL="895603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801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lvl="1" marL="895603" indent="-447801" defTabSz="374904">
              <a:spcBef>
                <a:spcPts val="4100"/>
              </a:spcBef>
              <a:buBlip>
                <a:blip r:embed="rId2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预编译</a:t>
            </a:r>
          </a:p>
        </p:txBody>
      </p:sp>
      <p:sp>
        <p:nvSpPr>
          <p:cNvPr id="664" name="Shape 6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四部曲：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1.创建AO对象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lvl="1" marL="906525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26" y="381000"/>
            <a:ext cx="12903201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对象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字面量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构造函数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自定义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构造函数内部原理</a:t>
            </a:r>
          </a:p>
        </p:txBody>
      </p:sp>
      <p:sp>
        <p:nvSpPr>
          <p:cNvPr id="678" name="Shape 6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包装类</a:t>
            </a:r>
          </a:p>
        </p:txBody>
      </p:sp>
      <p:sp>
        <p:nvSpPr>
          <p:cNvPr id="681" name="Shape 6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原型</a:t>
            </a:r>
          </a:p>
        </p:txBody>
      </p:sp>
      <p:sp>
        <p:nvSpPr>
          <p:cNvPr id="684" name="Shape 6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1.定义：原型是function对象的一个属性，它定义了构造函数制造出的对象的公共祖先。通过该构造函数产生的对象，可以继承该原型的属性和方法。原型也是对象。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2.利用原型特点和概念，可以提取共有属性。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3.对象如何查看原型 — &gt; 隐式属性 __proto__</a:t>
            </a:r>
          </a:p>
          <a:p>
            <a:pPr marL="453262" indent="-453262" defTabSz="379475">
              <a:spcBef>
                <a:spcPts val="4100"/>
              </a:spcBef>
              <a:buBlip>
                <a:blip r:embed="rId2"/>
              </a:buBlip>
              <a:defRPr sz="3320">
                <a:effectLst/>
              </a:defRPr>
            </a:pPr>
            <a:r>
              <a:t>4.对象如何查看对象的构造函数 — &gt; constructor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js引擎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2001年发布ie6，首次实现对js引擎的优化。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2008年Google发布最新浏览器Chrome，它是采用优化后的javascript引擎，引擎代号V8，因能把js代码直接转化为机械码来执行，进而以速度快而闻名。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后Firefox也推出了具备强大功能的js引擎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Firefox3.5   TraceMonkey（对频繁执行的代码做了路径优化）</a:t>
            </a:r>
          </a:p>
          <a:p>
            <a:pPr marL="272288" indent="-272288" defTabSz="306324">
              <a:spcBef>
                <a:spcPts val="2600"/>
              </a:spcBef>
              <a:buBlip>
                <a:blip r:embed="rId3"/>
              </a:buBlip>
              <a:defRPr sz="2010">
                <a:effectLst/>
              </a:defRPr>
            </a:pPr>
            <a:r>
              <a:t>Firefox4.0   JeagerMonkey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原型链</a:t>
            </a:r>
          </a:p>
        </p:txBody>
      </p:sp>
      <p:sp>
        <p:nvSpPr>
          <p:cNvPr id="687" name="Shape 6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如何构成原型链?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原型链上属性的增删改查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绝大多数对象的最终都会继承自Object.prototype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Object.create(原型);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call/apply</a:t>
            </a:r>
          </a:p>
        </p:txBody>
      </p:sp>
      <p:sp>
        <p:nvSpPr>
          <p:cNvPr id="690" name="Shape 6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继承发展史</a:t>
            </a:r>
          </a:p>
        </p:txBody>
      </p:sp>
      <p:sp>
        <p:nvSpPr>
          <p:cNvPr id="693" name="Shape 6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1.传统形式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2.借用构造函数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3.共享原型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命名空间</a:t>
            </a:r>
          </a:p>
        </p:txBody>
      </p:sp>
      <p:sp>
        <p:nvSpPr>
          <p:cNvPr id="696" name="Shape 6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思考问题</a:t>
            </a:r>
          </a:p>
        </p:txBody>
      </p:sp>
      <p:sp>
        <p:nvSpPr>
          <p:cNvPr id="699" name="Shape 6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如何实现链式调用模式（模仿jquery）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obj.eat().smoke().drink().eat().sleep();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查看属性</a:t>
            </a:r>
          </a:p>
        </p:txBody>
      </p:sp>
      <p:sp>
        <p:nvSpPr>
          <p:cNvPr id="702" name="Shape 7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对象的枚举</a:t>
            </a:r>
          </a:p>
        </p:txBody>
      </p:sp>
      <p:sp>
        <p:nvSpPr>
          <p:cNvPr id="705" name="Shape 7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this</a:t>
            </a:r>
          </a:p>
        </p:txBody>
      </p:sp>
      <p:sp>
        <p:nvSpPr>
          <p:cNvPr id="708" name="Shape 7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arguments</a:t>
            </a:r>
          </a:p>
        </p:txBody>
      </p:sp>
      <p:sp>
        <p:nvSpPr>
          <p:cNvPr id="711" name="Shape 7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克隆</a:t>
            </a:r>
          </a:p>
        </p:txBody>
      </p:sp>
      <p:sp>
        <p:nvSpPr>
          <p:cNvPr id="714" name="Shape 7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js的逼格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解释性语言   —   (不需要编译成文件）跨平台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单线程</a:t>
            </a:r>
          </a:p>
          <a:p>
            <a:pPr marL="491490" indent="-491490" defTabSz="411479">
              <a:spcBef>
                <a:spcPts val="4500"/>
              </a:spcBef>
              <a:buBlip>
                <a:blip r:embed="rId2"/>
              </a:buBlip>
              <a:defRPr sz="3600">
                <a:effectLst/>
              </a:defRPr>
            </a:pPr>
            <a:r>
              <a:t>ECMA标注 —  为了取得技术优势，</a:t>
            </a:r>
            <a:r>
              <a:rPr>
                <a:solidFill>
                  <a:srgbClr val="136EC2"/>
                </a:solidFill>
                <a:hlinkClick r:id="rId3" invalidUrl="" action="" tgtFrame="" tooltip="" history="1" highlightClick="0" endSnd="0"/>
              </a:rPr>
              <a:t>微软</a:t>
            </a:r>
            <a:r>
              <a:t>推出了</a:t>
            </a:r>
            <a:r>
              <a:rPr>
                <a:solidFill>
                  <a:srgbClr val="136EC2"/>
                </a:solidFill>
                <a:hlinkClick r:id="rId4" invalidUrl="" action="" tgtFrame="" tooltip="" history="1" highlightClick="0" endSnd="0"/>
              </a:rPr>
              <a:t>JScript</a:t>
            </a:r>
            <a:r>
              <a:t>，CEnvi推出ScriptEase，与JavaScript同样可在浏览器上运行。为了统一规格JavaScript兼容于ECMA标准，因此也称为</a:t>
            </a:r>
            <a:r>
              <a:rPr>
                <a:solidFill>
                  <a:srgbClr val="136EC2"/>
                </a:solidFill>
                <a:hlinkClick r:id="rId5" invalidUrl="" action="" tgtFrame="" tooltip="" history="1" highlightClick="0" endSnd="0"/>
              </a:rPr>
              <a:t>ECMAScript</a:t>
            </a:r>
            <a:r>
              <a:t>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数组</a:t>
            </a:r>
          </a:p>
        </p:txBody>
      </p:sp>
      <p:sp>
        <p:nvSpPr>
          <p:cNvPr id="717" name="Shape 7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数组的定义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字面量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数组的读和写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数组常用的方法</a:t>
            </a:r>
          </a:p>
        </p:txBody>
      </p:sp>
      <p:sp>
        <p:nvSpPr>
          <p:cNvPr id="720" name="Shape 7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改变原数组</a:t>
            </a:r>
          </a:p>
          <a:p>
            <a:pPr lvl="1" marL="1081277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reverse,sort,push,pop,shift,unshift,</a:t>
            </a:r>
          </a:p>
          <a:p>
            <a:pPr lvl="1" marL="1081277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splice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不改变原数组</a:t>
            </a:r>
          </a:p>
          <a:p>
            <a:pPr lvl="1" marL="1081277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concat,join—&gt;split,toString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类数组</a:t>
            </a:r>
          </a:p>
        </p:txBody>
      </p:sp>
      <p:sp>
        <p:nvSpPr>
          <p:cNvPr id="723" name="Shape 7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三目运算符</a:t>
            </a:r>
          </a:p>
        </p:txBody>
      </p:sp>
      <p:sp>
        <p:nvSpPr>
          <p:cNvPr id="726" name="Shape 7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try…catch</a:t>
            </a:r>
          </a:p>
        </p:txBody>
      </p:sp>
      <p:sp>
        <p:nvSpPr>
          <p:cNvPr id="729" name="Shape 7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try{}catch(e) {}finally{}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Error.name的六种值对应的信息：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1. EvalError：eval()的使用与定义不一致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2. RangeError：数值越界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3. ReferenceError：非法或不能识别的引用数值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4. SyntaxError：发生语法解析错误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5. TypeError：操作数类型错误 </a:t>
            </a:r>
          </a:p>
          <a:p>
            <a:pPr marL="305815" indent="-305815" defTabSz="256031">
              <a:spcBef>
                <a:spcPts val="2800"/>
              </a:spcBef>
              <a:buBlip>
                <a:blip r:embed="rId2"/>
              </a:buBlip>
              <a:defRPr sz="2240">
                <a:effectLst/>
              </a:defRPr>
            </a:pPr>
            <a:r>
              <a:t>6. URIError：URI处理函数使用不当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es5严格模式</a:t>
            </a:r>
          </a:p>
        </p:txBody>
      </p:sp>
      <p:sp>
        <p:nvSpPr>
          <p:cNvPr id="732" name="Shape 7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4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“use strict”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不再兼容es3的一些不规则语法。使用全新的es5规范。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两种用法：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全局严格模式</a:t>
            </a:r>
          </a:p>
          <a:p>
            <a:pPr lvl="2" marL="901065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局部函数内严格模式（推荐）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就是一行字符串，不会对不兼容严格模式的浏览器产生影响。</a:t>
            </a:r>
          </a:p>
          <a:p>
            <a:pPr lvl="1" marL="600709" indent="-300354" defTabSz="251460">
              <a:spcBef>
                <a:spcPts val="2700"/>
              </a:spcBef>
              <a:buBlip>
                <a:blip r:embed="rId2"/>
              </a:buBlip>
              <a:defRPr sz="2200">
                <a:effectLst/>
              </a:defRPr>
            </a:pPr>
            <a:r>
              <a:t>不支持with,arguments.callee,func.caller,变量赋值前必须声明，局部this必须被赋值(Person.call(null/undefined) 赋值什么就是什么),拒绝重复属性和参数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什么是DOM</a:t>
            </a:r>
          </a:p>
        </p:txBody>
      </p:sp>
      <p:sp>
        <p:nvSpPr>
          <p:cNvPr id="737" name="Shape 7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1.DOM — &gt; Document Object Model</a:t>
            </a:r>
          </a:p>
          <a:p>
            <a:pPr marL="540638" indent="-540638" defTabSz="452627">
              <a:spcBef>
                <a:spcPts val="4900"/>
              </a:spcBef>
              <a:buBlip>
                <a:blip r:embed="rId2"/>
              </a:buBlip>
              <a:defRPr sz="3959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css功能的一类对象的集合。也有人称DOM是对HTML以及XML的标准编程接口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740" name="Shape 7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1.对节点的增删改查</a:t>
            </a:r>
          </a:p>
          <a:p>
            <a:pPr lvl="1" marL="43688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</a:t>
            </a:r>
          </a:p>
          <a:p>
            <a:pPr lvl="2" marL="65532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查看元素节点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document代表整个文档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document.getElementById() //元素id 在Ie8以下的浏览器，不区分id大小写，而且也返回匹配name属性的元素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.getElementsByTagName() // 标签名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getElementByName(); //，需注意，只有部分标签name可生效（表单，表单元素，img，iframe）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.getElementsByClassName() // 类名 -&gt; ie8和ie8以下的ie版本中没有，可以多个class一起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.querySelector() // css选择器   在ie7和ie7以下的版本中没有</a:t>
            </a:r>
          </a:p>
          <a:p>
            <a:pPr lvl="3" marL="873760" indent="-218440" defTabSz="182880">
              <a:spcBef>
                <a:spcPts val="2000"/>
              </a:spcBef>
              <a:buBlip>
                <a:blip r:embed="rId2"/>
              </a:buBlip>
              <a:defRPr sz="1600">
                <a:effectLst/>
              </a:defRPr>
            </a:pPr>
            <a:r>
              <a:t>.querySelectorAll() // css选择器 在ie7和ie7以下的版本中没有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743" name="Shape 743"/>
          <p:cNvSpPr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节点的类型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元素节点   —— 1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属性节点   —— 2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文本节点   —— 3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注释节点   —— 8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  —— 9</a:t>
            </a:r>
          </a:p>
          <a:p>
            <a:pPr lvl="1" marL="622554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DocumentFragment  ——  11 </a:t>
            </a:r>
          </a:p>
          <a:p>
            <a:pPr marL="311277" indent="-311277" algn="l" defTabSz="260604">
              <a:spcBef>
                <a:spcPts val="2800"/>
              </a:spcBef>
              <a:buSzPct val="35000"/>
              <a:buBlip>
                <a:blip r:embed="rId2"/>
              </a:buBlip>
              <a:defRPr sz="2280">
                <a:effectLst/>
              </a:defRPr>
            </a:pPr>
            <a:r>
              <a:t>获取节点类型   nodeType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746" name="Shape 746"/>
          <p:cNvSpPr/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遍历节点树：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parentNode -&gt; 父节点  (最顶端的parentNode为#document);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childNodes -&gt; 子节点们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firstChild -&gt; 第一个子节点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lastChild -&gt; 最后一个子节点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 nextSibling-&gt;后一个兄弟元素 previousSibling-&gt;前一个兄弟元素</a:t>
            </a:r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基于元素节点树的遍历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parentElement -&gt; 返回当前元素的父元素节点 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children -&gt; 只返回当前元素的元素子节点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node.childElementCount  === node.children.length当前元素节点的子元素节点个数(IE不兼容)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firstElementChild -&gt; 返回的是第一个元素节点(IE不兼容)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lastElementChild -&gt; 返回的是最后一个元素节点(IE不兼容)</a:t>
            </a:r>
          </a:p>
          <a:p>
            <a:pPr lvl="1" marL="436880" indent="-218440" algn="l" defTabSz="182880">
              <a:spcBef>
                <a:spcPts val="2000"/>
              </a:spcBef>
              <a:buSzPct val="35000"/>
              <a:buBlip>
                <a:blip r:embed="rId2"/>
              </a:buBlip>
              <a:defRPr sz="1600">
                <a:effectLst/>
              </a:defRPr>
            </a:pPr>
            <a:r>
              <a:t>nextElementSibling / previousElementSibling -&gt;返回后一个/前一个兄弟元素节点（IE不兼容)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749" name="Shape 749"/>
          <p:cNvSpPr/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节点的四个属性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nodeName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元素的标签名，以大写形式表示,只读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nodeValue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Text节点或Comment节点的文本内容,可读写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nodeType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该节点的类型，只读</a:t>
            </a:r>
          </a:p>
          <a:p>
            <a:pPr lvl="1" marL="491490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attributes</a:t>
            </a:r>
          </a:p>
          <a:p>
            <a:pPr lvl="2" marL="737234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Element 节点的属性集合</a:t>
            </a:r>
          </a:p>
          <a:p>
            <a:pPr marL="245745" indent="-245745" algn="l" defTabSz="205739">
              <a:spcBef>
                <a:spcPts val="2200"/>
              </a:spcBef>
              <a:buSzPct val="35000"/>
              <a:buBlip>
                <a:blip r:embed="rId2"/>
              </a:buBlip>
              <a:defRPr sz="1800">
                <a:effectLst/>
              </a:defRPr>
            </a:pPr>
            <a:r>
              <a:t>节点的一个方法  Node.hasChildNodes();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DOM树</a:t>
            </a:r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Element</a:t>
            </a:r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HTMLElement</a:t>
            </a:r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HTMLHeadElement</a:t>
            </a:r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HTMLBodyElement</a:t>
            </a:r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/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注：文档中的元素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09" name="Shape 8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1.getElementById方法定义在Document.prototype上，即Element节点上不能使用。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2.getElementsByName方法定义在HTMLDocument.prototype上，即非html中的document以外不能使用(xml document,Element)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3.getElementsByTagName方法定义在Document.prototype 和 Element.prototype上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4.HTMLDocument.prototype定义了一些常用的属性，body,head,分别指代HTML文档中的&lt;body&gt;&lt;head&gt;标签。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5.Document.prototype上定义了documentElement属性，指代文档的根元素，在HTML文档中，他总是指代&lt;html&gt;元素</a:t>
            </a:r>
          </a:p>
          <a:p>
            <a:pPr marL="278511" indent="-278511" defTabSz="233172">
              <a:spcBef>
                <a:spcPts val="2500"/>
              </a:spcBef>
              <a:buBlip>
                <a:blip r:embed="rId2"/>
              </a:buBlip>
              <a:defRPr sz="2040">
                <a:effectLst/>
              </a:defRPr>
            </a:pPr>
            <a:r>
              <a:t>6.getElementsByClassName、querySelectorAll、querySelector在Document,Element类中均有定义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课堂练习</a:t>
            </a:r>
          </a:p>
        </p:txBody>
      </p:sp>
      <p:sp>
        <p:nvSpPr>
          <p:cNvPr id="812" name="Shape 8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1.遍历元素节点树，要求不能用children属性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2.封装函数，返回元素e的第n层祖先元素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3.封装函数，返回元素e的第n个兄弟节点，n为正，返回后面的兄弟节点，n为负，返回前面的，n为0，返回自己。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4.编辑函数，封装children功能，解决以前部分浏览器的兼容性问题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5.自己封装hasChildren()方法，不可用children属性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15" name="Shape 815"/>
          <p:cNvSpPr/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增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document.createElement();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document.createTextNode();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document.createComment();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document.createDocumentFragment();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插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PARENTNODE.appendChild();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PARENTNODE.insertBefore(a, b):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删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parent.removeChild();</a:t>
            </a:r>
          </a:p>
          <a:p>
            <a:pPr marL="262127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替换</a:t>
            </a:r>
          </a:p>
          <a:p>
            <a:pPr lvl="1" marL="524255" indent="-262127" defTabSz="219455">
              <a:spcBef>
                <a:spcPts val="2400"/>
              </a:spcBef>
              <a:buBlip>
                <a:blip r:embed="rId2"/>
              </a:buBlip>
              <a:defRPr sz="1919">
                <a:effectLst/>
              </a:defRPr>
            </a:pPr>
            <a:r>
              <a:t>parent.replaceChild(new, origin);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18" name="Shape 8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Element节点的一些属性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innerHTML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innerText(火狐不兼容) / textContent(老版本IE不好使)</a:t>
            </a:r>
          </a:p>
          <a:p>
            <a:pPr marL="409575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Element节点的一些方法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ele.setAttribute()</a:t>
            </a:r>
          </a:p>
          <a:p>
            <a:pPr lvl="1" marL="819150" indent="-409575" defTabSz="342900">
              <a:spcBef>
                <a:spcPts val="3700"/>
              </a:spcBef>
              <a:buBlip>
                <a:blip r:embed="rId2"/>
              </a:buBlip>
              <a:defRPr sz="3000">
                <a:effectLst/>
              </a:defRPr>
            </a:pPr>
            <a:r>
              <a:t>ele.getAttribute();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课堂练习</a:t>
            </a:r>
          </a:p>
        </p:txBody>
      </p:sp>
      <p:sp>
        <p:nvSpPr>
          <p:cNvPr id="821" name="Shape 8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请编写一段JavaScript脚本生成下面这段DOM结构。要求：使用标准的DOM方法或属性。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&lt;div class="example"&gt;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	&lt;p class="slogan"&gt;姬成，你最帅!&lt;/p&gt;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&lt;/div&gt;</a:t>
            </a: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382270" indent="-382270">
              <a:spcBef>
                <a:spcPts val="0"/>
              </a:spcBef>
              <a:buBlip>
                <a:blip r:embed="rId2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提示 dom.className 可以读写class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课后作业</a:t>
            </a:r>
          </a:p>
        </p:txBody>
      </p:sp>
      <p:sp>
        <p:nvSpPr>
          <p:cNvPr id="824" name="Shape 8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1.封装函数insertAfter()；功能类似insertBefore();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提示:可忽略老版本浏览器，直接在Element.prototype上编程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2.封装remove(); 使得child.remove()直接可以销毁自身</a:t>
            </a:r>
          </a:p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3.将目标节点内部的节点顺序逆序。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eg:&lt;div&gt; &lt;a&gt;&lt;/a&gt; &lt;em&gt;&lt;/em&gt;&lt;/div&gt; 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&lt;div&gt;&lt;em&gt;&lt;/em&gt;&lt;a&gt;&lt;/a&gt;&lt;/div&gt;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日期对象 Date()</a:t>
            </a:r>
          </a:p>
        </p:txBody>
      </p:sp>
      <p:sp>
        <p:nvSpPr>
          <p:cNvPr id="827" name="Shape 8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开始学习js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js三大部分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ECMAScript、DOM、BOM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js定时器</a:t>
            </a:r>
          </a:p>
        </p:txBody>
      </p:sp>
      <p:sp>
        <p:nvSpPr>
          <p:cNvPr id="830" name="Shape 8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练习题</a:t>
            </a:r>
          </a:p>
        </p:txBody>
      </p:sp>
      <p:sp>
        <p:nvSpPr>
          <p:cNvPr id="833" name="Shape 8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36" name="Shape 8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查看滚动条的滚动距离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window.pageXOffset/pageYOffset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IE8及IE8以下不兼容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document.body/documentElement.scrollLeft/scrollTop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兼容性比较混乱，用时取两个值相加，因为不可能存在两个同时有值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封装兼容性方法，g求滚动轮滚动距离getScrollOffset()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39" name="Shape 8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277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查看视口的尺寸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window.innerWidth/innerHeight</a:t>
            </a:r>
          </a:p>
          <a:p>
            <a:pPr lvl="2" marL="933830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IE8及IE8以下不兼容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document.documentElement.clientWidth/clientHeight</a:t>
            </a:r>
          </a:p>
          <a:p>
            <a:pPr lvl="2" marL="933830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标准模式下，任意浏览器都兼容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document.body.clientWidth/clientHeight</a:t>
            </a:r>
          </a:p>
          <a:p>
            <a:pPr lvl="2" marL="933830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适用于怪异模式下的浏览器</a:t>
            </a:r>
          </a:p>
          <a:p>
            <a:pPr lvl="1" marL="622554" indent="-311277" defTabSz="260604">
              <a:spcBef>
                <a:spcPts val="2800"/>
              </a:spcBef>
              <a:buBlip>
                <a:blip r:embed="rId2"/>
              </a:buBlip>
              <a:defRPr sz="2280">
                <a:effectLst/>
              </a:defRPr>
            </a:pPr>
            <a:r>
              <a:t>封装兼容性方法，返回浏览器视口尺寸getViewportOffset()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42" name="Shape 8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503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查看元素的几何尺寸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domEle.getBoundingClientRect();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兼容性很好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该方法返回一个对象，对象里面有left,top,right,bottom等属性。left和top代表该元素左上角的X和Y坐标，right和bottom代表元素右下角的X和Y坐标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height和width属性老版本IE并未实现</a:t>
            </a:r>
          </a:p>
          <a:p>
            <a:pPr lvl="1" marL="699007" indent="-349503" defTabSz="292607">
              <a:spcBef>
                <a:spcPts val="3200"/>
              </a:spcBef>
              <a:buBlip>
                <a:blip r:embed="rId2"/>
              </a:buBlip>
              <a:defRPr sz="2559">
                <a:effectLst/>
              </a:defRPr>
            </a:pPr>
            <a:r>
              <a:t>返回的结果并不是“实时的”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45" name="Shape 8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809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让滚动条滚动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window上有三个方法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scroll(),scrollTo(),scrollBy();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三个方法功能类似，用法都是将x,y坐标传入。即实现让滚动轮滚动到当前位置。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区别：scrollBy()会在之前的数据基础之上做累加。</a:t>
            </a:r>
          </a:p>
          <a:p>
            <a:pPr lvl="1" marL="753618" indent="-376809" defTabSz="315468">
              <a:spcBef>
                <a:spcPts val="3400"/>
              </a:spcBef>
              <a:buBlip>
                <a:blip r:embed="rId2"/>
              </a:buBlip>
              <a:defRPr sz="2760">
                <a:effectLst/>
              </a:defRPr>
            </a:pPr>
            <a:r>
              <a:t>eg：利用scrollBy() 快速阅读的功能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DOM基本操作</a:t>
            </a:r>
          </a:p>
        </p:txBody>
      </p:sp>
      <p:sp>
        <p:nvSpPr>
          <p:cNvPr id="848" name="Shape 8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查看元素的尺寸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dom.offsetWidth，dom.offsetHeight</a:t>
            </a:r>
          </a:p>
          <a:p>
            <a:pPr marL="289432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查看元素的位置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dom.offsetLeft, dom.offsetTop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对于无定位父级的元素，返回相对文档的坐标。对于有定位父级的元素，返回相对于最近的有定位的父级的坐标。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dom.offsetParent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返回最近的有定位的父级，如无，返回body, body.offsetParent 返回null</a:t>
            </a:r>
          </a:p>
          <a:p>
            <a:pPr lvl="1" marL="578865" indent="-289432" defTabSz="242315">
              <a:spcBef>
                <a:spcPts val="2600"/>
              </a:spcBef>
              <a:buBlip>
                <a:blip r:embed="rId2"/>
              </a:buBlip>
              <a:defRPr sz="2120">
                <a:effectLst/>
              </a:defRPr>
            </a:pPr>
            <a:r>
              <a:t>eg：求元素相对于文档的坐标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脚本化CSS</a:t>
            </a:r>
          </a:p>
        </p:txBody>
      </p:sp>
      <p:sp>
        <p:nvSpPr>
          <p:cNvPr id="851" name="Shape 8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730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读写元素css属性</a:t>
            </a:r>
          </a:p>
          <a:p>
            <a:pPr lvl="1" marL="775461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dom.style.prop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可读写行间样式，没有兼容性问题，碰到float这样的关键字属性，前面应加css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eg:float — &gt; cssFloat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符合属性必须拆解，组合单词变成小驼峰式写法</a:t>
            </a:r>
          </a:p>
          <a:p>
            <a:pPr lvl="2" marL="1163192" indent="-387730" defTabSz="324611">
              <a:spcBef>
                <a:spcPts val="3500"/>
              </a:spcBef>
              <a:buBlip>
                <a:blip r:embed="rId2"/>
              </a:buBlip>
              <a:defRPr sz="2840">
                <a:effectLst/>
              </a:defRPr>
            </a:pPr>
            <a:r>
              <a:t>写入的值必须是字符串格式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脚本化CSS</a:t>
            </a:r>
          </a:p>
        </p:txBody>
      </p:sp>
      <p:sp>
        <p:nvSpPr>
          <p:cNvPr id="854" name="Shape 8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4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查询计算样式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计算样式只读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lvl="1" marL="928369" indent="-464184" defTabSz="388620">
              <a:spcBef>
                <a:spcPts val="4200"/>
              </a:spcBef>
              <a:buBlip>
                <a:blip r:embed="rId2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pPr/>
            <a:r>
              <a:t>脚本化CSS</a:t>
            </a:r>
          </a:p>
        </p:txBody>
      </p:sp>
      <p:sp>
        <p:nvSpPr>
          <p:cNvPr id="857" name="Shape 8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查询样式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ele.currentStyle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计算样式只读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返回的计算样式的值不是经过转换的绝对值</a:t>
            </a:r>
          </a:p>
          <a:p>
            <a:pPr lvl="1" marL="840994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IE独有的属性</a:t>
            </a:r>
          </a:p>
          <a:p>
            <a:pPr marL="420497" indent="-420497" defTabSz="352043">
              <a:spcBef>
                <a:spcPts val="3800"/>
              </a:spcBef>
              <a:buBlip>
                <a:blip r:embed="rId2"/>
              </a:buBlip>
              <a:defRPr sz="3080">
                <a:effectLst/>
              </a:defRPr>
            </a:pPr>
            <a:r>
              <a:t>封装兼容性方法getStyle(obj,prop);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